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"/>
  </p:notesMasterIdLst>
  <p:sldIdLst>
    <p:sldId id="305" r:id="rId2"/>
    <p:sldId id="281" r:id="rId3"/>
    <p:sldId id="310" r:id="rId4"/>
    <p:sldId id="301" r:id="rId5"/>
    <p:sldId id="302" r:id="rId6"/>
    <p:sldId id="303" r:id="rId7"/>
    <p:sldId id="291" r:id="rId8"/>
    <p:sldId id="306" r:id="rId9"/>
    <p:sldId id="307" r:id="rId10"/>
  </p:sldIdLst>
  <p:sldSz cx="6858000" cy="9144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A64"/>
    <a:srgbClr val="003366"/>
    <a:srgbClr val="DBC9B7"/>
    <a:srgbClr val="996633"/>
    <a:srgbClr val="CC9900"/>
    <a:srgbClr val="99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62" y="15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B569C-60B0-44C9-8F86-5F69E9257482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50589-B4CF-4845-897E-64E5C36A6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07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904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58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6601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81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69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389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83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6858834" cy="9138496"/>
          </a:xfrm>
          <a:custGeom>
            <a:avLst/>
            <a:gdLst/>
            <a:ahLst/>
            <a:cxnLst/>
            <a:rect l="l" t="t" r="r" b="b"/>
            <a:pathLst>
              <a:path w="5220335" h="7380605">
                <a:moveTo>
                  <a:pt x="0" y="7379995"/>
                </a:moveTo>
                <a:lnTo>
                  <a:pt x="5220004" y="7379995"/>
                </a:lnTo>
                <a:lnTo>
                  <a:pt x="5220004" y="0"/>
                </a:lnTo>
                <a:lnTo>
                  <a:pt x="0" y="0"/>
                </a:lnTo>
                <a:lnTo>
                  <a:pt x="0" y="7379995"/>
                </a:lnTo>
                <a:close/>
              </a:path>
            </a:pathLst>
          </a:custGeom>
          <a:solidFill>
            <a:srgbClr val="003146"/>
          </a:solidFill>
        </p:spPr>
        <p:txBody>
          <a:bodyPr wrap="square" lIns="0" tIns="0" rIns="0" bIns="0" rtlCol="0"/>
          <a:lstStyle/>
          <a:p>
            <a:endParaRPr sz="222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75553" y="2278888"/>
            <a:ext cx="2269314" cy="209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2" b="1" i="0">
                <a:solidFill>
                  <a:srgbClr val="90725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735274" y="2802979"/>
            <a:ext cx="2309359" cy="1905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38" b="0" i="0">
                <a:solidFill>
                  <a:srgbClr val="00314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19" b="0" i="0">
                <a:solidFill>
                  <a:srgbClr val="907257"/>
                </a:solidFill>
                <a:latin typeface="Arial"/>
                <a:cs typeface="Arial"/>
              </a:defRPr>
            </a:lvl1pPr>
          </a:lstStyle>
          <a:p>
            <a:pPr marL="31450"/>
            <a:fld id="{81D60167-4931-47E6-BA6A-407CBD079E47}" type="slidenum">
              <a:rPr lang="en-US" spc="12" smtClean="0"/>
              <a:pPr marL="31450"/>
              <a:t>‹#›</a:t>
            </a:fld>
            <a:endParaRPr lang="en-US" spc="12" dirty="0"/>
          </a:p>
        </p:txBody>
      </p:sp>
    </p:spTree>
    <p:extLst>
      <p:ext uri="{BB962C8B-B14F-4D97-AF65-F5344CB8AC3E}">
        <p14:creationId xmlns:p14="http://schemas.microsoft.com/office/powerpoint/2010/main" val="270743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8975-A171-4DDC-BF04-A0CCA51C5644}" type="datetimeFigureOut">
              <a:rPr lang="el-GR" smtClean="0"/>
              <a:pPr/>
              <a:t>4/12/2020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C617C-79D2-4570-88F3-EB347434B63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goldencatering.g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info@goldencatering.g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g"/><Relationship Id="rId7" Type="http://schemas.openxmlformats.org/officeDocument/2006/relationships/hyperlink" Target="http://www.goldencatering.g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info@goldencatering.g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ldencatering.gr/" TargetMode="External"/><Relationship Id="rId3" Type="http://schemas.openxmlformats.org/officeDocument/2006/relationships/image" Target="../media/image13.jpg"/><Relationship Id="rId7" Type="http://schemas.openxmlformats.org/officeDocument/2006/relationships/hyperlink" Target="mailto:info@goldencatering.g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44475"/>
            <a:ext cx="6889750" cy="938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-234" t="1479" r="2320" b="-1479"/>
          <a:stretch/>
        </p:blipFill>
        <p:spPr>
          <a:xfrm>
            <a:off x="-20857" y="7741142"/>
            <a:ext cx="6867384" cy="1402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2" y="107504"/>
            <a:ext cx="1916832" cy="1791234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49288" y="2123728"/>
            <a:ext cx="2708920" cy="461152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ΕΟΡΤΑΣΤΙΚΑ </a:t>
            </a:r>
            <a:r>
              <a:rPr lang="en-US" dirty="0" smtClean="0"/>
              <a:t>DELIVERY MENU</a:t>
            </a:r>
            <a:endParaRPr lang="el-GR" dirty="0" smtClean="0"/>
          </a:p>
          <a:p>
            <a:pPr marL="0" indent="0" algn="ctr">
              <a:buNone/>
            </a:pPr>
            <a:r>
              <a:rPr lang="el-GR" dirty="0" smtClean="0"/>
              <a:t>2020-2021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6010" y="7851338"/>
            <a:ext cx="6873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ΑΘΗΝΑ </a:t>
            </a:r>
            <a:endParaRPr lang="el-GR" sz="1200" b="1" dirty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Δ   </a:t>
            </a:r>
            <a:r>
              <a:rPr lang="el-GR" sz="1200" dirty="0" err="1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Λεωφ</a:t>
            </a:r>
            <a:r>
              <a:rPr lang="el-GR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. Βάρης </a:t>
            </a:r>
            <a:r>
              <a:rPr lang="el-GR" sz="1200" dirty="0" err="1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Κορωπίου</a:t>
            </a:r>
            <a:r>
              <a:rPr lang="el-GR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&amp;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l-GR" sz="1200" dirty="0" err="1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Καστελλίου</a:t>
            </a: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, </a:t>
            </a:r>
            <a:r>
              <a:rPr lang="el-GR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Βάρη,</a:t>
            </a:r>
            <a:r>
              <a:rPr lang="el-GR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166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72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T 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+30 210 99 17 588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-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694 0651050   </a:t>
            </a:r>
            <a:endParaRPr lang="el-GR" sz="1200" dirty="0" smtClean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Ε  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  <a:hlinkClick r:id="rId6"/>
              </a:rPr>
              <a:t>info@goldencatering.gr</a:t>
            </a:r>
            <a:r>
              <a:rPr lang="el-GR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    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W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  <a:hlinkClick r:id="rId7"/>
              </a:rPr>
              <a:t>goldencatering.gr</a:t>
            </a:r>
            <a:endParaRPr lang="en-US" sz="1200" dirty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27877"/>
          <a:stretch/>
        </p:blipFill>
        <p:spPr>
          <a:xfrm>
            <a:off x="2118510" y="1"/>
            <a:ext cx="4766320" cy="914479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6721211" cy="9144793"/>
          </a:xfrm>
          <a:custGeom>
            <a:avLst/>
            <a:gdLst/>
            <a:ahLst/>
            <a:cxnLst/>
            <a:rect l="l" t="t" r="r" b="b"/>
            <a:pathLst>
              <a:path w="5158740" h="7380605">
                <a:moveTo>
                  <a:pt x="0" y="0"/>
                </a:moveTo>
                <a:lnTo>
                  <a:pt x="0" y="7379995"/>
                </a:lnTo>
                <a:lnTo>
                  <a:pt x="5158623" y="7379995"/>
                </a:lnTo>
                <a:lnTo>
                  <a:pt x="2642082" y="0"/>
                </a:lnTo>
                <a:lnTo>
                  <a:pt x="0" y="0"/>
                </a:lnTo>
              </a:path>
            </a:pathLst>
          </a:custGeom>
          <a:solidFill>
            <a:srgbClr val="907257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9" name="object 9"/>
          <p:cNvSpPr/>
          <p:nvPr/>
        </p:nvSpPr>
        <p:spPr>
          <a:xfrm>
            <a:off x="260648" y="546798"/>
            <a:ext cx="6493061" cy="8037270"/>
          </a:xfrm>
          <a:custGeom>
            <a:avLst/>
            <a:gdLst/>
            <a:ahLst/>
            <a:cxnLst/>
            <a:rect l="l" t="t" r="r" b="b"/>
            <a:pathLst>
              <a:path w="4618990" h="6465570">
                <a:moveTo>
                  <a:pt x="152356" y="0"/>
                </a:moveTo>
                <a:lnTo>
                  <a:pt x="104575" y="249"/>
                </a:lnTo>
                <a:lnTo>
                  <a:pt x="53444" y="3898"/>
                </a:lnTo>
                <a:lnTo>
                  <a:pt x="15752" y="22735"/>
                </a:lnTo>
                <a:lnTo>
                  <a:pt x="1918" y="68517"/>
                </a:lnTo>
                <a:lnTo>
                  <a:pt x="4" y="127002"/>
                </a:lnTo>
                <a:lnTo>
                  <a:pt x="0" y="6338592"/>
                </a:lnTo>
                <a:lnTo>
                  <a:pt x="218" y="6360988"/>
                </a:lnTo>
                <a:lnTo>
                  <a:pt x="3867" y="6412119"/>
                </a:lnTo>
                <a:lnTo>
                  <a:pt x="22703" y="6449811"/>
                </a:lnTo>
                <a:lnTo>
                  <a:pt x="68485" y="6463645"/>
                </a:lnTo>
                <a:lnTo>
                  <a:pt x="127709" y="6465567"/>
                </a:lnTo>
                <a:lnTo>
                  <a:pt x="4513856" y="6465345"/>
                </a:lnTo>
                <a:lnTo>
                  <a:pt x="4564987" y="6461697"/>
                </a:lnTo>
                <a:lnTo>
                  <a:pt x="4602679" y="6442860"/>
                </a:lnTo>
                <a:lnTo>
                  <a:pt x="4616513" y="6397078"/>
                </a:lnTo>
                <a:lnTo>
                  <a:pt x="4618428" y="6338592"/>
                </a:lnTo>
                <a:lnTo>
                  <a:pt x="4618432" y="127002"/>
                </a:lnTo>
                <a:lnTo>
                  <a:pt x="4618214" y="104606"/>
                </a:lnTo>
                <a:lnTo>
                  <a:pt x="4614565" y="53475"/>
                </a:lnTo>
                <a:lnTo>
                  <a:pt x="4595728" y="15783"/>
                </a:lnTo>
                <a:lnTo>
                  <a:pt x="4549946" y="1950"/>
                </a:lnTo>
                <a:lnTo>
                  <a:pt x="152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19" name="object 19"/>
          <p:cNvSpPr txBox="1"/>
          <p:nvPr/>
        </p:nvSpPr>
        <p:spPr>
          <a:xfrm>
            <a:off x="389871" y="813976"/>
            <a:ext cx="2982408" cy="70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25" marR="6290">
              <a:lnSpc>
                <a:spcPct val="74500"/>
              </a:lnSpc>
            </a:pPr>
            <a:r>
              <a:rPr lang="el-GR" sz="2000" spc="56" dirty="0">
                <a:solidFill>
                  <a:srgbClr val="907257"/>
                </a:solidFill>
                <a:latin typeface="Century Gothic" panose="020B0502020202020204" pitchFamily="34" charset="0"/>
                <a:cs typeface="Book Antiqua"/>
              </a:rPr>
              <a:t>ε</a:t>
            </a:r>
            <a:r>
              <a:rPr lang="el-GR" sz="2000" spc="56" dirty="0" smtClean="0">
                <a:solidFill>
                  <a:srgbClr val="907257"/>
                </a:solidFill>
                <a:latin typeface="Book Antiqua"/>
                <a:cs typeface="Book Antiqua"/>
              </a:rPr>
              <a:t>πιλογές εδεσμάτων για το εορταστικό σας τραπέζι 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9871" y="2080055"/>
            <a:ext cx="6331340" cy="3028521"/>
          </a:xfrm>
        </p:spPr>
        <p:txBody>
          <a:bodyPr/>
          <a:lstStyle/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200" b="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1200" spc="56" dirty="0" smtClean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>
              <a:buNone/>
            </a:pPr>
            <a:endParaRPr lang="el-GR" sz="120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sz="1000" spc="56" dirty="0" smtClean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l-GR" sz="1000" spc="56" dirty="0" smtClean="0">
              <a:latin typeface="Book Antiqua"/>
              <a:cs typeface="Book Antiqu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75" y="546798"/>
            <a:ext cx="1609513" cy="160951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95380"/>
              </p:ext>
            </p:extLst>
          </p:nvPr>
        </p:nvGraphicFramePr>
        <p:xfrm>
          <a:off x="620688" y="2133600"/>
          <a:ext cx="5688632" cy="58226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92767"/>
                <a:gridCol w="760068"/>
                <a:gridCol w="1071701"/>
                <a:gridCol w="864096"/>
              </a:tblGrid>
              <a:tr h="37126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ΤΑΡΤΕΣ &amp; ΠΙΤΕΣ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ΤΙΜΗ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ΜΟΝΑΔΑ ΜΕΤΡΗΣΗΣ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ΕΛΑΧΙΣΤΗ ΠΟΣΟΤΗΤΑ </a:t>
                      </a:r>
                    </a:p>
                  </a:txBody>
                  <a:tcPr marL="7041" marR="7041" marT="7041" marB="0" anchor="ctr"/>
                </a:tc>
              </a:tr>
              <a:tr h="2722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QUICHE LORRAINE</a:t>
                      </a:r>
                      <a:r>
                        <a:rPr lang="el-GR" sz="1100" b="1" i="0" u="none" strike="noStrike" kern="1200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100" b="1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2988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QUICHE LORRAINE                                                                  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με κολοκύθα και κίτρινα τυριά</a:t>
                      </a:r>
                      <a:endParaRPr lang="el-GR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3885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QUICHE LORRAINE                                                                  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με καπνιστό και φρέσκο σολομό </a:t>
                      </a:r>
                      <a:endParaRPr lang="el-GR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€ 25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37126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ΤΑΡΤΑ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                                                                   με κρέμα από σπαράγγια και 4 τυριά </a:t>
                      </a:r>
                      <a:endParaRPr lang="el-GR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en-US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</a:t>
                      </a:r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37126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ΤΑΡΤΑ 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                                             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με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άγρια μανιτάρια και γραβιέρα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en-US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3934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ΤΑΡΤΑ     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                                         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με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τοματίνια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σπανάκι και κατσικίσιο τυρί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en-US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28803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ΠΑΣΤΟΥΡΜΑΔΟΠΙΤΑ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€ 30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ΜΕΡΙΔΕΣ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18945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</a:tr>
              <a:tr h="2913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ΣΑΛΑΤΕΣ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100" b="0" i="0" u="none" strike="noStrike" kern="120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100" b="0" i="0" u="none" strike="noStrike" kern="120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</a:tr>
              <a:tr h="37126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WALDO</a:t>
                      </a:r>
                      <a:r>
                        <a:rPr lang="en-US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l-GR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                                      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με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σελινόριζα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πράσινο μήλο, καρύδι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ΜΕΡΙΔΕΣ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55307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ΠΡΑΣΙΝΗ ΑΝΑΜΕΙΚΤΗ ΣΑΛΑΤΑ                         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με ψητό κατσικίσιο τυρί, </a:t>
                      </a:r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crouton, chip prosciutto &amp; vinaigrette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τρούφας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ΜΕΡΙΔΕΣ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55307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ΠΑΤΑΤΟΣΑΛΑΤΑ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                           με σύγκλινο,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confit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100" b="0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πορτοκάλι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σχοινόπρασο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κόλιανδρο</a:t>
                      </a:r>
                      <a:endParaRPr lang="el-GR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ΜΕΡΙΔΕΣ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51284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ΣΑΛΑΤΑ ΚΙΝΟΑ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                                    με δυόσμο, πέρλες ροδιού και τηγανιτές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Aραβικές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100" b="0" i="0" u="none" strike="noStrike" kern="1200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πιτούλες</a:t>
                      </a:r>
                      <a:endParaRPr lang="el-GR" sz="1100" b="0" i="0" u="none" strike="noStrike" kern="1200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€ 20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ΜΕΡΙΔΕΣ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  <a:tr h="55307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1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ΣΑΛΑΤΑ CAESAR’S </a:t>
                      </a:r>
                      <a:r>
                        <a:rPr lang="el-GR" sz="1100" b="1" i="0" u="none" strike="noStrike" kern="120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ΕΛΛΗΝΙΚΗ                            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με μαρούλι,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ντάκο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απάκι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τυρί </a:t>
                      </a:r>
                      <a:r>
                        <a:rPr lang="el-GR" sz="1100" b="0" i="0" u="none" strike="noStrike" kern="1200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σφέλα</a:t>
                      </a:r>
                      <a: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br>
                        <a:rPr lang="el-GR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l-GR" sz="1100" b="0" i="0" u="none" strike="noStrike" kern="1200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€ 25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l-GR" sz="1100" b="0" i="0" u="none" strike="noStrike" kern="120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ΜΕΡΙΔΕΣ 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041" marR="7041" marT="704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6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27877"/>
          <a:stretch/>
        </p:blipFill>
        <p:spPr>
          <a:xfrm>
            <a:off x="2118510" y="1"/>
            <a:ext cx="4766320" cy="914479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6721211" cy="9144793"/>
          </a:xfrm>
          <a:custGeom>
            <a:avLst/>
            <a:gdLst/>
            <a:ahLst/>
            <a:cxnLst/>
            <a:rect l="l" t="t" r="r" b="b"/>
            <a:pathLst>
              <a:path w="5158740" h="7380605">
                <a:moveTo>
                  <a:pt x="0" y="0"/>
                </a:moveTo>
                <a:lnTo>
                  <a:pt x="0" y="7379995"/>
                </a:lnTo>
                <a:lnTo>
                  <a:pt x="5158623" y="7379995"/>
                </a:lnTo>
                <a:lnTo>
                  <a:pt x="2642082" y="0"/>
                </a:lnTo>
                <a:lnTo>
                  <a:pt x="0" y="0"/>
                </a:lnTo>
              </a:path>
            </a:pathLst>
          </a:custGeom>
          <a:solidFill>
            <a:srgbClr val="907257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9" name="object 9"/>
          <p:cNvSpPr/>
          <p:nvPr/>
        </p:nvSpPr>
        <p:spPr>
          <a:xfrm>
            <a:off x="260648" y="546798"/>
            <a:ext cx="6493061" cy="8037270"/>
          </a:xfrm>
          <a:custGeom>
            <a:avLst/>
            <a:gdLst/>
            <a:ahLst/>
            <a:cxnLst/>
            <a:rect l="l" t="t" r="r" b="b"/>
            <a:pathLst>
              <a:path w="4618990" h="6465570">
                <a:moveTo>
                  <a:pt x="152356" y="0"/>
                </a:moveTo>
                <a:lnTo>
                  <a:pt x="104575" y="249"/>
                </a:lnTo>
                <a:lnTo>
                  <a:pt x="53444" y="3898"/>
                </a:lnTo>
                <a:lnTo>
                  <a:pt x="15752" y="22735"/>
                </a:lnTo>
                <a:lnTo>
                  <a:pt x="1918" y="68517"/>
                </a:lnTo>
                <a:lnTo>
                  <a:pt x="4" y="127002"/>
                </a:lnTo>
                <a:lnTo>
                  <a:pt x="0" y="6338592"/>
                </a:lnTo>
                <a:lnTo>
                  <a:pt x="218" y="6360988"/>
                </a:lnTo>
                <a:lnTo>
                  <a:pt x="3867" y="6412119"/>
                </a:lnTo>
                <a:lnTo>
                  <a:pt x="22703" y="6449811"/>
                </a:lnTo>
                <a:lnTo>
                  <a:pt x="68485" y="6463645"/>
                </a:lnTo>
                <a:lnTo>
                  <a:pt x="127709" y="6465567"/>
                </a:lnTo>
                <a:lnTo>
                  <a:pt x="4513856" y="6465345"/>
                </a:lnTo>
                <a:lnTo>
                  <a:pt x="4564987" y="6461697"/>
                </a:lnTo>
                <a:lnTo>
                  <a:pt x="4602679" y="6442860"/>
                </a:lnTo>
                <a:lnTo>
                  <a:pt x="4616513" y="6397078"/>
                </a:lnTo>
                <a:lnTo>
                  <a:pt x="4618428" y="6338592"/>
                </a:lnTo>
                <a:lnTo>
                  <a:pt x="4618432" y="127002"/>
                </a:lnTo>
                <a:lnTo>
                  <a:pt x="4618214" y="104606"/>
                </a:lnTo>
                <a:lnTo>
                  <a:pt x="4614565" y="53475"/>
                </a:lnTo>
                <a:lnTo>
                  <a:pt x="4595728" y="15783"/>
                </a:lnTo>
                <a:lnTo>
                  <a:pt x="4549946" y="1950"/>
                </a:lnTo>
                <a:lnTo>
                  <a:pt x="152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19" name="object 19"/>
          <p:cNvSpPr txBox="1"/>
          <p:nvPr/>
        </p:nvSpPr>
        <p:spPr>
          <a:xfrm>
            <a:off x="389871" y="813976"/>
            <a:ext cx="2982408" cy="70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25" marR="6290">
              <a:lnSpc>
                <a:spcPct val="74500"/>
              </a:lnSpc>
            </a:pPr>
            <a:r>
              <a:rPr lang="el-GR" sz="2000" spc="56" dirty="0">
                <a:solidFill>
                  <a:srgbClr val="907257"/>
                </a:solidFill>
                <a:latin typeface="Century Gothic" panose="020B0502020202020204" pitchFamily="34" charset="0"/>
                <a:cs typeface="Book Antiqua"/>
              </a:rPr>
              <a:t>ε</a:t>
            </a:r>
            <a:r>
              <a:rPr lang="el-GR" sz="2000" spc="56" dirty="0" smtClean="0">
                <a:solidFill>
                  <a:srgbClr val="907257"/>
                </a:solidFill>
                <a:latin typeface="Book Antiqua"/>
                <a:cs typeface="Book Antiqua"/>
              </a:rPr>
              <a:t>πιλογές εδεσμάτων για το εορταστικό σας τραπέζι 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9871" y="2080055"/>
            <a:ext cx="6331340" cy="3028521"/>
          </a:xfrm>
        </p:spPr>
        <p:txBody>
          <a:bodyPr/>
          <a:lstStyle/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fontAlgn="t">
              <a:buNone/>
            </a:pPr>
            <a:endParaRPr lang="el-GR" sz="12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200" b="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1200" spc="56" dirty="0" smtClean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>
              <a:buNone/>
            </a:pPr>
            <a:endParaRPr lang="el-GR" sz="120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sz="1000" spc="56" dirty="0" smtClean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l-GR" sz="1000" spc="56" dirty="0" smtClean="0">
              <a:latin typeface="Book Antiqua"/>
              <a:cs typeface="Book Antiqu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75" y="546798"/>
            <a:ext cx="1609513" cy="160951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41216"/>
              </p:ext>
            </p:extLst>
          </p:nvPr>
        </p:nvGraphicFramePr>
        <p:xfrm>
          <a:off x="476672" y="1979712"/>
          <a:ext cx="6067201" cy="2709324"/>
        </p:xfrm>
        <a:graphic>
          <a:graphicData uri="http://schemas.openxmlformats.org/drawingml/2006/table">
            <a:tbl>
              <a:tblPr/>
              <a:tblGrid>
                <a:gridCol w="3140894"/>
                <a:gridCol w="840033"/>
                <a:gridCol w="1190279"/>
                <a:gridCol w="895995"/>
              </a:tblGrid>
              <a:tr h="576064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ΣΑΛΑΤΕΣ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ΜΕΤΡΗΣΗΣ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ΕΛΑΧΙΣΤΗ ΠΟΣΟΤΗΤΑ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ΜΠΟΥΚΕΤΟ     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ρόκα, σπανάκι, 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chicory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κάστανα, σταφίδες, ρόδι &amp; vinaigrette πορτοκάλι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10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t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ΣΑΛΑΤΑ ΠΑΝΤΖΑΡΙ                                             </a:t>
                      </a:r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φινόκιο, γιαούρτι και ψίχα καρύδι </a:t>
                      </a:r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l-GR" sz="1100" b="1" i="0" u="none" strike="noStrike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10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685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ΣΑΛΑΤΑ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ΚΑΠΝΙΣΤΟ ΣΟΛΟΜΟ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δυο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είδη χαβιάρι, </a:t>
                      </a:r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chip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αυγοτάραχου &amp; λεμονανθούς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10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790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ΣΑΛΑΤΑ ΜΕ ΚΑΒΟΥΡΙ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</a:t>
                      </a:r>
                      <a:endParaRPr lang="en-US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καλαμάρι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, χτένια και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pesto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βασιλικού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10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17114"/>
              </p:ext>
            </p:extLst>
          </p:nvPr>
        </p:nvGraphicFramePr>
        <p:xfrm>
          <a:off x="476672" y="4788024"/>
          <a:ext cx="6083300" cy="2980848"/>
        </p:xfrm>
        <a:graphic>
          <a:graphicData uri="http://schemas.openxmlformats.org/drawingml/2006/table">
            <a:tbl>
              <a:tblPr/>
              <a:tblGrid>
                <a:gridCol w="3200400"/>
                <a:gridCol w="812800"/>
                <a:gridCol w="1282700"/>
                <a:gridCol w="787400"/>
              </a:tblGrid>
              <a:tr h="503976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ΣΥΝΟΔΕΥΤΙΚΑ &amp; ΓΡΑΝΙΤΟΥΡΕΣ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ΜΕΤΡΗΣΗΣ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ΕΛΑΧΙΣΤΗ ΠΟΣΟΤΗΤΑ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ΛΑΧΑΝΟΝΤΟΛΜΑΔΕΣ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ΤΜΧ /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  <a:endParaRPr lang="el-GR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ΠΑΤΑΤΕΣ </a:t>
                      </a:r>
                      <a:r>
                        <a:rPr lang="en-US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DAUPHINOISE </a:t>
                      </a:r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ή </a:t>
                      </a:r>
                      <a:r>
                        <a:rPr lang="en-US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LYONNAISE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ΠΑΤΑΤΕΣ</a:t>
                      </a:r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                                              στρογγυλές φούρνου με βότανα, μουστάρδα &amp; ελαιόλαδο</a:t>
                      </a:r>
                      <a:endParaRPr lang="el-GR" sz="1100" b="1" i="0" u="none" strike="noStrike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ΚΡΕΠΕΣ               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(ζαμπόν με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τυρί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ή μανιταριών ή σπανάκι ανθότυρο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)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2 ΤΜΧ /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ΑΝΑ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ΧΕΙΜΩΝΙΑΤΙΚΑ ΛΑΧΑΝΙΚΑ RATATOUILLE      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</a:t>
                      </a:r>
                    </a:p>
                    <a:p>
                      <a:pPr algn="l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κολοκύθα, καρότο,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φινόκιο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, κάστανα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, σταφίδα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6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1" r="46732"/>
          <a:stretch/>
        </p:blipFill>
        <p:spPr>
          <a:xfrm>
            <a:off x="3068960" y="0"/>
            <a:ext cx="3805228" cy="913855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27385" y="1"/>
            <a:ext cx="6584977" cy="9130864"/>
          </a:xfrm>
          <a:custGeom>
            <a:avLst/>
            <a:gdLst/>
            <a:ahLst/>
            <a:cxnLst/>
            <a:rect l="l" t="t" r="r" b="b"/>
            <a:pathLst>
              <a:path w="5158740" h="7380605">
                <a:moveTo>
                  <a:pt x="0" y="0"/>
                </a:moveTo>
                <a:lnTo>
                  <a:pt x="0" y="7379995"/>
                </a:lnTo>
                <a:lnTo>
                  <a:pt x="5158623" y="7379995"/>
                </a:lnTo>
                <a:lnTo>
                  <a:pt x="2642082" y="0"/>
                </a:lnTo>
                <a:lnTo>
                  <a:pt x="0" y="0"/>
                </a:lnTo>
              </a:path>
            </a:pathLst>
          </a:custGeom>
          <a:solidFill>
            <a:srgbClr val="907257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9" name="object 9"/>
          <p:cNvSpPr/>
          <p:nvPr/>
        </p:nvSpPr>
        <p:spPr>
          <a:xfrm>
            <a:off x="233842" y="546798"/>
            <a:ext cx="6422497" cy="8037270"/>
          </a:xfrm>
          <a:custGeom>
            <a:avLst/>
            <a:gdLst/>
            <a:ahLst/>
            <a:cxnLst/>
            <a:rect l="l" t="t" r="r" b="b"/>
            <a:pathLst>
              <a:path w="4618990" h="6465570">
                <a:moveTo>
                  <a:pt x="152356" y="0"/>
                </a:moveTo>
                <a:lnTo>
                  <a:pt x="104575" y="249"/>
                </a:lnTo>
                <a:lnTo>
                  <a:pt x="53444" y="3898"/>
                </a:lnTo>
                <a:lnTo>
                  <a:pt x="15752" y="22735"/>
                </a:lnTo>
                <a:lnTo>
                  <a:pt x="1918" y="68517"/>
                </a:lnTo>
                <a:lnTo>
                  <a:pt x="4" y="127002"/>
                </a:lnTo>
                <a:lnTo>
                  <a:pt x="0" y="6338592"/>
                </a:lnTo>
                <a:lnTo>
                  <a:pt x="218" y="6360988"/>
                </a:lnTo>
                <a:lnTo>
                  <a:pt x="3867" y="6412119"/>
                </a:lnTo>
                <a:lnTo>
                  <a:pt x="22703" y="6449811"/>
                </a:lnTo>
                <a:lnTo>
                  <a:pt x="68485" y="6463645"/>
                </a:lnTo>
                <a:lnTo>
                  <a:pt x="127709" y="6465567"/>
                </a:lnTo>
                <a:lnTo>
                  <a:pt x="4513856" y="6465345"/>
                </a:lnTo>
                <a:lnTo>
                  <a:pt x="4564987" y="6461697"/>
                </a:lnTo>
                <a:lnTo>
                  <a:pt x="4602679" y="6442860"/>
                </a:lnTo>
                <a:lnTo>
                  <a:pt x="4616513" y="6397078"/>
                </a:lnTo>
                <a:lnTo>
                  <a:pt x="4618428" y="6338592"/>
                </a:lnTo>
                <a:lnTo>
                  <a:pt x="4618432" y="127002"/>
                </a:lnTo>
                <a:lnTo>
                  <a:pt x="4618214" y="104606"/>
                </a:lnTo>
                <a:lnTo>
                  <a:pt x="4614565" y="53475"/>
                </a:lnTo>
                <a:lnTo>
                  <a:pt x="4595728" y="15783"/>
                </a:lnTo>
                <a:lnTo>
                  <a:pt x="4549946" y="1950"/>
                </a:lnTo>
                <a:lnTo>
                  <a:pt x="152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19" name="object 19"/>
          <p:cNvSpPr txBox="1"/>
          <p:nvPr/>
        </p:nvSpPr>
        <p:spPr>
          <a:xfrm>
            <a:off x="356016" y="1023037"/>
            <a:ext cx="3069037" cy="70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25" marR="6290">
              <a:lnSpc>
                <a:spcPct val="74500"/>
              </a:lnSpc>
            </a:pPr>
            <a:r>
              <a:rPr lang="el-GR" sz="2000" spc="56" dirty="0" smtClean="0">
                <a:solidFill>
                  <a:srgbClr val="907257"/>
                </a:solidFill>
                <a:latin typeface="Book Antiqua"/>
                <a:cs typeface="Book Antiqua"/>
              </a:rPr>
              <a:t>επιλογές εδεσμάτων για το εορταστικό σας τραπέζι 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03570" y="2158895"/>
            <a:ext cx="6303396" cy="338554"/>
          </a:xfrm>
        </p:spPr>
        <p:txBody>
          <a:bodyPr/>
          <a:lstStyle/>
          <a:p>
            <a:pPr marL="0" indent="0">
              <a:buNone/>
            </a:pPr>
            <a:endParaRPr lang="el-GR" sz="1000" spc="56" dirty="0" smtClean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l-GR" sz="1000" spc="56" dirty="0" smtClean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688" y="539108"/>
            <a:ext cx="1609483" cy="160948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315424"/>
              </p:ext>
            </p:extLst>
          </p:nvPr>
        </p:nvGraphicFramePr>
        <p:xfrm>
          <a:off x="436721" y="2183958"/>
          <a:ext cx="5976663" cy="1771205"/>
        </p:xfrm>
        <a:graphic>
          <a:graphicData uri="http://schemas.openxmlformats.org/drawingml/2006/table">
            <a:tbl>
              <a:tblPr/>
              <a:tblGrid>
                <a:gridCol w="3144299"/>
                <a:gridCol w="798552"/>
                <a:gridCol w="1260215"/>
                <a:gridCol w="773597"/>
              </a:tblGrid>
              <a:tr h="534173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ΣΥΝΟΔΕΥΤΙΚΑ &amp; ΓΡΑΝΙΤΟΥΡΕΣ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ΜΕΤΡΗΣΗΣ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ΕΛΑΧΙΣΤΗ ΠΟΣΟΤΗΤΑ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344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ΠΕΡΣΙΚΟ ΡΥΖΙ ΒΑSΜΑΤΙ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                   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αποξηραμένα φρούτα και φιστίκια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344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ΣΟΥΠΑ ΣΕΛΙΝΟΡΙΖΑ                                          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καπνιστό σολομό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344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ΣΟΥΠΑ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ΒΕΛΟΥΤΕ</a:t>
                      </a:r>
                      <a:r>
                        <a:rPr lang="el-GR" sz="1100" b="1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ΜΕ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ΚΟΛΟΚΥΘΑ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                   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ginger</a:t>
                      </a:r>
                      <a:r>
                        <a:rPr lang="en-US" sz="1100" b="0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και πορτοκάλι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58290"/>
              </p:ext>
            </p:extLst>
          </p:nvPr>
        </p:nvGraphicFramePr>
        <p:xfrm>
          <a:off x="476673" y="4211960"/>
          <a:ext cx="6080920" cy="3497907"/>
        </p:xfrm>
        <a:graphic>
          <a:graphicData uri="http://schemas.openxmlformats.org/drawingml/2006/table">
            <a:tbl>
              <a:tblPr/>
              <a:tblGrid>
                <a:gridCol w="3133450"/>
                <a:gridCol w="826989"/>
                <a:gridCol w="1067654"/>
                <a:gridCol w="1052827"/>
              </a:tblGrid>
              <a:tr h="390525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ΨΑΡΙΚΑ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ΜΕΤΡΗΣΗΣ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ΕΛΑΧΙΣΤΗ ΠΟΣΟΤΗΤΑ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9595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ΡΟΛΟ ΛΑΒΡΑΚΙ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PΑPΙ</a:t>
                      </a:r>
                      <a:r>
                        <a:rPr lang="en-US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LLOTSOLO,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               </a:t>
                      </a:r>
                    </a:p>
                    <a:p>
                      <a:pPr algn="l" fontAlgn="b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σέσκουλα, σάλτσα από λευκό κρασί,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λεμόνι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και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κουρκουμά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2 ΤΜΧ /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  <a:endParaRPr lang="el-GR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ΣΟΛΟΜΟΣ</a:t>
                      </a:r>
                      <a:r>
                        <a:rPr lang="el-GR" sz="1100" b="1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GRAVLAX</a:t>
                      </a:r>
                    </a:p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arine</a:t>
                      </a:r>
                      <a:r>
                        <a:rPr lang="el-GR" sz="1100" b="0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σάλτσα γιαούρτι και χυμό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εσπεριδοειδών,</a:t>
                      </a:r>
                      <a:r>
                        <a:rPr lang="el-GR" sz="1100" b="0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συνοδεύεται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από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φρέσκες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μπρουσκέτες</a:t>
                      </a:r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150 GR/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  <a:endParaRPr lang="el-GR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ΤΟΥΡΤΑ ΚΑΠΝΙΣΤΟΥ ΣΟΛΟΜΟΥ                    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</a:t>
                      </a:r>
                    </a:p>
                    <a:p>
                      <a:pPr algn="l" fontAlgn="b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cream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cheese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και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brik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σολομού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ΤΟΥΡΤΑ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ΓΑΡΙΔΕΣ ΑΤΜΟΥ No2                              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</a:t>
                      </a:r>
                    </a:p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arine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κολοκυθάκια, δυόσμο και μέλι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2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ΤΜΧ /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  <a:endParaRPr lang="el-GR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7587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ΓΑΡΙΔΕΣ Νo2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                               </a:t>
                      </a:r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φλαμπέ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με ούζο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και μάραθο σε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γλασέ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φινόκιο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ΤΜΧ /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  <a:endParaRPr lang="el-GR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0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6" y="1"/>
            <a:ext cx="6604000" cy="9144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27385" y="1"/>
            <a:ext cx="6584977" cy="9130864"/>
          </a:xfrm>
          <a:custGeom>
            <a:avLst/>
            <a:gdLst/>
            <a:ahLst/>
            <a:cxnLst/>
            <a:rect l="l" t="t" r="r" b="b"/>
            <a:pathLst>
              <a:path w="5158740" h="7380605">
                <a:moveTo>
                  <a:pt x="0" y="0"/>
                </a:moveTo>
                <a:lnTo>
                  <a:pt x="0" y="7379995"/>
                </a:lnTo>
                <a:lnTo>
                  <a:pt x="5158623" y="7379995"/>
                </a:lnTo>
                <a:lnTo>
                  <a:pt x="2642082" y="0"/>
                </a:lnTo>
                <a:lnTo>
                  <a:pt x="0" y="0"/>
                </a:lnTo>
              </a:path>
            </a:pathLst>
          </a:custGeom>
          <a:solidFill>
            <a:srgbClr val="907257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9" name="object 9"/>
          <p:cNvSpPr/>
          <p:nvPr/>
        </p:nvSpPr>
        <p:spPr>
          <a:xfrm>
            <a:off x="235667" y="553366"/>
            <a:ext cx="6396337" cy="8037270"/>
          </a:xfrm>
          <a:custGeom>
            <a:avLst/>
            <a:gdLst/>
            <a:ahLst/>
            <a:cxnLst/>
            <a:rect l="l" t="t" r="r" b="b"/>
            <a:pathLst>
              <a:path w="4618990" h="6465570">
                <a:moveTo>
                  <a:pt x="152356" y="0"/>
                </a:moveTo>
                <a:lnTo>
                  <a:pt x="104575" y="249"/>
                </a:lnTo>
                <a:lnTo>
                  <a:pt x="53444" y="3898"/>
                </a:lnTo>
                <a:lnTo>
                  <a:pt x="15752" y="22735"/>
                </a:lnTo>
                <a:lnTo>
                  <a:pt x="1918" y="68517"/>
                </a:lnTo>
                <a:lnTo>
                  <a:pt x="4" y="127002"/>
                </a:lnTo>
                <a:lnTo>
                  <a:pt x="0" y="6338592"/>
                </a:lnTo>
                <a:lnTo>
                  <a:pt x="218" y="6360988"/>
                </a:lnTo>
                <a:lnTo>
                  <a:pt x="3867" y="6412119"/>
                </a:lnTo>
                <a:lnTo>
                  <a:pt x="22703" y="6449811"/>
                </a:lnTo>
                <a:lnTo>
                  <a:pt x="68485" y="6463645"/>
                </a:lnTo>
                <a:lnTo>
                  <a:pt x="127709" y="6465567"/>
                </a:lnTo>
                <a:lnTo>
                  <a:pt x="4513856" y="6465345"/>
                </a:lnTo>
                <a:lnTo>
                  <a:pt x="4564987" y="6461697"/>
                </a:lnTo>
                <a:lnTo>
                  <a:pt x="4602679" y="6442860"/>
                </a:lnTo>
                <a:lnTo>
                  <a:pt x="4616513" y="6397078"/>
                </a:lnTo>
                <a:lnTo>
                  <a:pt x="4618428" y="6338592"/>
                </a:lnTo>
                <a:lnTo>
                  <a:pt x="4618432" y="127002"/>
                </a:lnTo>
                <a:lnTo>
                  <a:pt x="4618214" y="104606"/>
                </a:lnTo>
                <a:lnTo>
                  <a:pt x="4614565" y="53475"/>
                </a:lnTo>
                <a:lnTo>
                  <a:pt x="4595728" y="15783"/>
                </a:lnTo>
                <a:lnTo>
                  <a:pt x="4549946" y="1950"/>
                </a:lnTo>
                <a:lnTo>
                  <a:pt x="152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19" name="object 19"/>
          <p:cNvSpPr txBox="1"/>
          <p:nvPr/>
        </p:nvSpPr>
        <p:spPr>
          <a:xfrm>
            <a:off x="320984" y="922141"/>
            <a:ext cx="2982408" cy="70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25" marR="6290">
              <a:lnSpc>
                <a:spcPct val="74500"/>
              </a:lnSpc>
            </a:pPr>
            <a:r>
              <a:rPr lang="el-GR" sz="2000" spc="56" dirty="0" smtClean="0">
                <a:solidFill>
                  <a:srgbClr val="907257"/>
                </a:solidFill>
                <a:latin typeface="Book Antiqua"/>
                <a:cs typeface="Book Antiqua"/>
              </a:rPr>
              <a:t>επιλογές εδεσμάτων για το εορταστικό σας τραπέζι </a:t>
            </a:r>
            <a:endParaRPr sz="2000" dirty="0">
              <a:latin typeface="Book Antiqua"/>
              <a:cs typeface="Book Antiqu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144" y="553366"/>
            <a:ext cx="1609483" cy="160948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20984" y="2278887"/>
            <a:ext cx="6013643" cy="5824497"/>
          </a:xfrm>
        </p:spPr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97695"/>
              </p:ext>
            </p:extLst>
          </p:nvPr>
        </p:nvGraphicFramePr>
        <p:xfrm>
          <a:off x="320984" y="1980000"/>
          <a:ext cx="6105914" cy="1483325"/>
        </p:xfrm>
        <a:graphic>
          <a:graphicData uri="http://schemas.openxmlformats.org/drawingml/2006/table">
            <a:tbl>
              <a:tblPr/>
              <a:tblGrid>
                <a:gridCol w="2977322"/>
                <a:gridCol w="912407"/>
                <a:gridCol w="1373219"/>
                <a:gridCol w="842966"/>
              </a:tblGrid>
              <a:tr h="435575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ΠΟΥΛΕΡΙΚΑ</a:t>
                      </a:r>
                      <a:r>
                        <a:rPr lang="el-GR" sz="1100" b="1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ΜΕΤΡΗΣΗΣ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ΕΛΑΧΙΣΤΗ ΠΟΣΟΤΗΤΑ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ΣΤΗΘΟΣ ΚΟΤΟΠΟΥΛΟ (BIO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)                             γεμιστό με ξηρό ανθότυρο και λιαστή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ντομάτα</a:t>
                      </a:r>
                      <a:r>
                        <a:rPr lang="el-GR" sz="1100" b="0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σάλτσα </a:t>
                      </a:r>
                      <a:r>
                        <a:rPr lang="el-GR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νεράτζι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 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6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ΠΑΠΙΑ                 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πορτοκάλι και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Campari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6 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389311"/>
              </p:ext>
            </p:extLst>
          </p:nvPr>
        </p:nvGraphicFramePr>
        <p:xfrm>
          <a:off x="333000" y="3711288"/>
          <a:ext cx="6071284" cy="4472653"/>
        </p:xfrm>
        <a:graphic>
          <a:graphicData uri="http://schemas.openxmlformats.org/drawingml/2006/table">
            <a:tbl>
              <a:tblPr/>
              <a:tblGrid>
                <a:gridCol w="3014700"/>
                <a:gridCol w="864096"/>
                <a:gridCol w="1440160"/>
                <a:gridCol w="752328"/>
              </a:tblGrid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ΚΡΕΑΤΙΚΑ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</a:t>
                      </a:r>
                      <a:endParaRPr lang="el-GR" sz="1100" b="1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ΜΕΤΡΗΣΗΣ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ΕΛΑΧΙΣΤΗ ΠΟΣΟΤΗΤΑ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ΓΟΥΡΟΥΝΟΠΟΥΛΟ </a:t>
                      </a:r>
                      <a:r>
                        <a:rPr lang="en-US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BABY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ψητό κομμένο, συνοδεύεται με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2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σάλτσες μήλου &amp;  μουστάρδας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160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KG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ΦΡΙΚΑΣΕ ΧΟΙΡΙΝΟ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σελινόριζα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και αυγολέμονο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ΜΕΡΙΔΕΣ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985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ΧΟΙΡΙΝΟ ΜΠΟΥΤΙ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ginger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, μουστάρδα &amp; πορτοκάλι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€ 26 / KG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KG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5KG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888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ΦΙΛΕΤΟ ΜΟΣΧΑΡΙ </a:t>
                      </a:r>
                      <a:r>
                        <a:rPr lang="en-US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CHATEAUBRIAND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2 σάλτσες (</a:t>
                      </a:r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béarnaise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τρούφα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&amp; </a:t>
                      </a:r>
                      <a:r>
                        <a:rPr lang="en-US" sz="1100" b="0" i="0" u="none" strike="noStrike" dirty="0" err="1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poivre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) </a:t>
                      </a:r>
                      <a:endParaRPr lang="en-US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KG</a:t>
                      </a:r>
                      <a:endParaRPr lang="en-US" sz="1100" b="0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3 KG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ΜΟΣΧΑΡΙΣΙΑ ΜΑΓΟΥΛΑ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καρότα και μαυροδάφνη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l" fontAlgn="t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ΜΟΣΧΑΡΑΚΙ       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σε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φωλιά μελιτζάνας</a:t>
                      </a:r>
                      <a:r>
                        <a:rPr lang="el-GR" sz="1100" b="0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και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τυρί </a:t>
                      </a:r>
                      <a:r>
                        <a:rPr lang="el-GR" sz="1100" b="0" i="0" u="none" strike="noStrike" dirty="0" err="1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Μετσοβόνε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l-GR" sz="1100" b="0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t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τις γαρνιτούρες τους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512">
                <a:tc>
                  <a:txBody>
                    <a:bodyPr/>
                    <a:lstStyle/>
                    <a:p>
                      <a:pPr algn="l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ΜΟΣΧΑΡΙ ΝΟΥΑ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σάλτσα άγριων μανιταριών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ΑΡΝΙ                  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στη γάστρα με ρεβίθια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683">
                <a:tc>
                  <a:txBody>
                    <a:bodyPr/>
                    <a:lstStyle/>
                    <a:p>
                      <a:pPr algn="l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ΚΟΤΣΙ ΑΡΝΙ                                                   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στο φούρνο με πορτοκάλι &amp;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δεντρολίβανο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ΜΕΡΙΔΑ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8 ΜΕΡΙΔΕΣ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0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52" y="-793"/>
            <a:ext cx="3582322" cy="914479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27385" y="1"/>
            <a:ext cx="6584977" cy="9130864"/>
          </a:xfrm>
          <a:custGeom>
            <a:avLst/>
            <a:gdLst/>
            <a:ahLst/>
            <a:cxnLst/>
            <a:rect l="l" t="t" r="r" b="b"/>
            <a:pathLst>
              <a:path w="5158740" h="7380605">
                <a:moveTo>
                  <a:pt x="0" y="0"/>
                </a:moveTo>
                <a:lnTo>
                  <a:pt x="0" y="7379995"/>
                </a:lnTo>
                <a:lnTo>
                  <a:pt x="5158623" y="7379995"/>
                </a:lnTo>
                <a:lnTo>
                  <a:pt x="2642082" y="0"/>
                </a:lnTo>
                <a:lnTo>
                  <a:pt x="0" y="0"/>
                </a:lnTo>
              </a:path>
            </a:pathLst>
          </a:custGeom>
          <a:solidFill>
            <a:srgbClr val="907257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9" name="object 9"/>
          <p:cNvSpPr/>
          <p:nvPr/>
        </p:nvSpPr>
        <p:spPr>
          <a:xfrm>
            <a:off x="189001" y="546798"/>
            <a:ext cx="6368591" cy="7697202"/>
          </a:xfrm>
          <a:custGeom>
            <a:avLst/>
            <a:gdLst/>
            <a:ahLst/>
            <a:cxnLst/>
            <a:rect l="l" t="t" r="r" b="b"/>
            <a:pathLst>
              <a:path w="4618990" h="6465570">
                <a:moveTo>
                  <a:pt x="152356" y="0"/>
                </a:moveTo>
                <a:lnTo>
                  <a:pt x="104575" y="249"/>
                </a:lnTo>
                <a:lnTo>
                  <a:pt x="53444" y="3898"/>
                </a:lnTo>
                <a:lnTo>
                  <a:pt x="15752" y="22735"/>
                </a:lnTo>
                <a:lnTo>
                  <a:pt x="1918" y="68517"/>
                </a:lnTo>
                <a:lnTo>
                  <a:pt x="4" y="127002"/>
                </a:lnTo>
                <a:lnTo>
                  <a:pt x="0" y="6338592"/>
                </a:lnTo>
                <a:lnTo>
                  <a:pt x="218" y="6360988"/>
                </a:lnTo>
                <a:lnTo>
                  <a:pt x="3867" y="6412119"/>
                </a:lnTo>
                <a:lnTo>
                  <a:pt x="22703" y="6449811"/>
                </a:lnTo>
                <a:lnTo>
                  <a:pt x="68485" y="6463645"/>
                </a:lnTo>
                <a:lnTo>
                  <a:pt x="127709" y="6465567"/>
                </a:lnTo>
                <a:lnTo>
                  <a:pt x="4513856" y="6465345"/>
                </a:lnTo>
                <a:lnTo>
                  <a:pt x="4564987" y="6461697"/>
                </a:lnTo>
                <a:lnTo>
                  <a:pt x="4602679" y="6442860"/>
                </a:lnTo>
                <a:lnTo>
                  <a:pt x="4616513" y="6397078"/>
                </a:lnTo>
                <a:lnTo>
                  <a:pt x="4618428" y="6338592"/>
                </a:lnTo>
                <a:lnTo>
                  <a:pt x="4618432" y="127002"/>
                </a:lnTo>
                <a:lnTo>
                  <a:pt x="4618214" y="104606"/>
                </a:lnTo>
                <a:lnTo>
                  <a:pt x="4614565" y="53475"/>
                </a:lnTo>
                <a:lnTo>
                  <a:pt x="4595728" y="15783"/>
                </a:lnTo>
                <a:lnTo>
                  <a:pt x="4549946" y="1950"/>
                </a:lnTo>
                <a:lnTo>
                  <a:pt x="152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19" name="object 19"/>
          <p:cNvSpPr txBox="1"/>
          <p:nvPr/>
        </p:nvSpPr>
        <p:spPr>
          <a:xfrm>
            <a:off x="345120" y="827584"/>
            <a:ext cx="2982408" cy="70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25" marR="6290">
              <a:lnSpc>
                <a:spcPct val="74500"/>
              </a:lnSpc>
            </a:pPr>
            <a:r>
              <a:rPr lang="el-GR" sz="2000" spc="56" dirty="0" smtClean="0">
                <a:solidFill>
                  <a:srgbClr val="907257"/>
                </a:solidFill>
                <a:latin typeface="Book Antiqua"/>
                <a:cs typeface="Book Antiqua"/>
              </a:rPr>
              <a:t>επιλογές εδεσμάτων για το εορταστικό σας τραπέζι 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10080" y="2316946"/>
            <a:ext cx="6303396" cy="406265"/>
          </a:xfrm>
        </p:spPr>
        <p:txBody>
          <a:bodyPr/>
          <a:lstStyle/>
          <a:p>
            <a:pPr marL="0" indent="0">
              <a:buNone/>
            </a:pPr>
            <a:endParaRPr lang="el-GR" sz="1200" b="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200" spc="56" dirty="0" smtClean="0">
              <a:latin typeface="Book Antiqua"/>
              <a:cs typeface="Book Antiqu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815" y="315122"/>
            <a:ext cx="1609483" cy="160948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815509"/>
              </p:ext>
            </p:extLst>
          </p:nvPr>
        </p:nvGraphicFramePr>
        <p:xfrm>
          <a:off x="477000" y="1764000"/>
          <a:ext cx="5893924" cy="2668081"/>
        </p:xfrm>
        <a:graphic>
          <a:graphicData uri="http://schemas.openxmlformats.org/drawingml/2006/table">
            <a:tbl>
              <a:tblPr/>
              <a:tblGrid>
                <a:gridCol w="3561796"/>
                <a:gridCol w="904583"/>
                <a:gridCol w="1427545"/>
              </a:tblGrid>
              <a:tr h="542925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ΕΠΙΔΟΡΠΙΑ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ΤΙΜΗ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ΜΟΝΑΔΑ </a:t>
                      </a:r>
                      <a:endParaRPr lang="el-GR" sz="1100" b="1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ctr"/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ΜΕΤΡΗΣΗΣ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ΚΟΡΜΟΣ ΧΡΙΣΤΟΥΓΕΝΝΩΝ </a:t>
                      </a:r>
                      <a:r>
                        <a:rPr lang="en-US" sz="1100" b="1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κάστανο ή σοκολάτα)</a:t>
                      </a:r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ΤΜΧ / 800 </a:t>
                      </a:r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GR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MONT BLANC                                                       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κάστανα και μαρέγκα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ΤΜΧ / 1 </a:t>
                      </a:r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el-GR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ΠΟΙΚΙΛΙΑ                                                             </a:t>
                      </a:r>
                      <a:r>
                        <a:rPr lang="el-GR" sz="1100" b="1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από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σφηνάκια 3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γεύσεων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ΤΜΧ / 16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81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CHEESE CAKE                                                         </a:t>
                      </a:r>
                      <a:endParaRPr lang="el-GR" sz="1100" b="1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t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κεράσια</a:t>
                      </a:r>
                      <a:r>
                        <a:rPr lang="en-US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ή</a:t>
                      </a:r>
                      <a:r>
                        <a:rPr lang="el-GR" sz="1100" b="0" i="0" u="none" strike="noStrike" baseline="0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 φρούτα του δάσους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1 / KG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LEMON PIE                                                             </a:t>
                      </a:r>
                      <a:endParaRPr lang="el-GR" sz="1100" b="1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μαρέγκα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3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PROFITEROLE                                                          </a:t>
                      </a:r>
                      <a:endParaRPr lang="el-GR" sz="1100" b="1" i="0" u="none" strike="noStrike" dirty="0" smtClean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l-GR" sz="1100" b="0" i="0" u="none" strike="noStrike" dirty="0" smtClean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με </a:t>
                      </a:r>
                      <a:r>
                        <a:rPr lang="el-GR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μαύρη σοκολάτα </a:t>
                      </a:r>
                      <a:endParaRPr lang="el-GR" sz="1100" b="1" i="0" u="none" strike="noStrike" dirty="0">
                        <a:solidFill>
                          <a:srgbClr val="9072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€ 20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907257"/>
                          </a:solidFill>
                          <a:effectLst/>
                          <a:latin typeface="Century Gothic" panose="020B0502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5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/>
          <a:stretch/>
        </p:blipFill>
        <p:spPr>
          <a:xfrm>
            <a:off x="3284984" y="4001440"/>
            <a:ext cx="3590472" cy="5142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7"/>
          <a:stretch/>
        </p:blipFill>
        <p:spPr>
          <a:xfrm>
            <a:off x="3284984" y="2752"/>
            <a:ext cx="3586841" cy="40014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5504"/>
            <a:ext cx="6584977" cy="9138496"/>
          </a:xfrm>
          <a:custGeom>
            <a:avLst/>
            <a:gdLst/>
            <a:ahLst/>
            <a:cxnLst/>
            <a:rect l="l" t="t" r="r" b="b"/>
            <a:pathLst>
              <a:path w="5158740" h="7380605">
                <a:moveTo>
                  <a:pt x="0" y="0"/>
                </a:moveTo>
                <a:lnTo>
                  <a:pt x="0" y="7379995"/>
                </a:lnTo>
                <a:lnTo>
                  <a:pt x="5158623" y="7379995"/>
                </a:lnTo>
                <a:lnTo>
                  <a:pt x="2642082" y="0"/>
                </a:lnTo>
                <a:lnTo>
                  <a:pt x="0" y="0"/>
                </a:lnTo>
              </a:path>
            </a:pathLst>
          </a:custGeom>
          <a:solidFill>
            <a:srgbClr val="907257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9" name="object 9"/>
          <p:cNvSpPr/>
          <p:nvPr/>
        </p:nvSpPr>
        <p:spPr>
          <a:xfrm>
            <a:off x="461172" y="639291"/>
            <a:ext cx="5840590" cy="8037270"/>
          </a:xfrm>
          <a:custGeom>
            <a:avLst/>
            <a:gdLst/>
            <a:ahLst/>
            <a:cxnLst/>
            <a:rect l="l" t="t" r="r" b="b"/>
            <a:pathLst>
              <a:path w="4618990" h="6465570">
                <a:moveTo>
                  <a:pt x="152356" y="0"/>
                </a:moveTo>
                <a:lnTo>
                  <a:pt x="104575" y="249"/>
                </a:lnTo>
                <a:lnTo>
                  <a:pt x="53444" y="3898"/>
                </a:lnTo>
                <a:lnTo>
                  <a:pt x="15752" y="22735"/>
                </a:lnTo>
                <a:lnTo>
                  <a:pt x="1918" y="68517"/>
                </a:lnTo>
                <a:lnTo>
                  <a:pt x="4" y="127002"/>
                </a:lnTo>
                <a:lnTo>
                  <a:pt x="0" y="6338592"/>
                </a:lnTo>
                <a:lnTo>
                  <a:pt x="218" y="6360988"/>
                </a:lnTo>
                <a:lnTo>
                  <a:pt x="3867" y="6412119"/>
                </a:lnTo>
                <a:lnTo>
                  <a:pt x="22703" y="6449811"/>
                </a:lnTo>
                <a:lnTo>
                  <a:pt x="68485" y="6463645"/>
                </a:lnTo>
                <a:lnTo>
                  <a:pt x="127709" y="6465567"/>
                </a:lnTo>
                <a:lnTo>
                  <a:pt x="4513856" y="6465345"/>
                </a:lnTo>
                <a:lnTo>
                  <a:pt x="4564987" y="6461697"/>
                </a:lnTo>
                <a:lnTo>
                  <a:pt x="4602679" y="6442860"/>
                </a:lnTo>
                <a:lnTo>
                  <a:pt x="4616513" y="6397078"/>
                </a:lnTo>
                <a:lnTo>
                  <a:pt x="4618428" y="6338592"/>
                </a:lnTo>
                <a:lnTo>
                  <a:pt x="4618432" y="127002"/>
                </a:lnTo>
                <a:lnTo>
                  <a:pt x="4618214" y="104606"/>
                </a:lnTo>
                <a:lnTo>
                  <a:pt x="4614565" y="53475"/>
                </a:lnTo>
                <a:lnTo>
                  <a:pt x="4595728" y="15783"/>
                </a:lnTo>
                <a:lnTo>
                  <a:pt x="4549946" y="1950"/>
                </a:lnTo>
                <a:lnTo>
                  <a:pt x="152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9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92404" y="1907704"/>
            <a:ext cx="5709358" cy="6358664"/>
          </a:xfrm>
        </p:spPr>
        <p:txBody>
          <a:bodyPr/>
          <a:lstStyle/>
          <a:p>
            <a:pPr marL="0" indent="0">
              <a:buNone/>
            </a:pPr>
            <a:r>
              <a:rPr lang="el-GR" sz="1100" spc="56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l-GR" sz="1100" spc="56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1100" dirty="0">
                <a:latin typeface="Century Gothic" panose="020B0502020202020204" pitchFamily="34" charset="0"/>
                <a:cs typeface="+mn-cs"/>
              </a:rPr>
              <a:t>Αν θέλετε </a:t>
            </a:r>
            <a:r>
              <a:rPr lang="en-US" sz="1100" dirty="0">
                <a:latin typeface="Century Gothic" panose="020B0502020202020204" pitchFamily="34" charset="0"/>
                <a:cs typeface="+mn-cs"/>
              </a:rPr>
              <a:t>extra </a:t>
            </a:r>
            <a:r>
              <a:rPr lang="el-GR" sz="1100" dirty="0">
                <a:latin typeface="Century Gothic" panose="020B0502020202020204" pitchFamily="34" charset="0"/>
                <a:cs typeface="+mn-cs"/>
              </a:rPr>
              <a:t>εξοπλισμό για το τραπέζι σας όπως …</a:t>
            </a: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Τραπέζια ροτόντες ή μακρόστενα με </a:t>
            </a:r>
            <a:r>
              <a:rPr lang="el-GR" sz="1100" b="0" dirty="0" err="1">
                <a:latin typeface="Century Gothic" panose="020B0502020202020204" pitchFamily="34" charset="0"/>
                <a:cs typeface="+mn-cs"/>
              </a:rPr>
              <a:t>μπέζ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 ή λευκά </a:t>
            </a:r>
            <a:r>
              <a:rPr lang="el-GR" sz="1100" b="0" dirty="0" smtClean="0">
                <a:latin typeface="Century Gothic" panose="020B0502020202020204" pitchFamily="34" charset="0"/>
                <a:cs typeface="+mn-cs"/>
              </a:rPr>
              <a:t>τραπεζομάντηλα</a:t>
            </a:r>
            <a:r>
              <a:rPr lang="en-US" sz="1100" b="0" dirty="0" smtClean="0">
                <a:latin typeface="Century Gothic" panose="020B0502020202020204" pitchFamily="34" charset="0"/>
                <a:cs typeface="+mn-cs"/>
              </a:rPr>
              <a:t>,</a:t>
            </a:r>
            <a:r>
              <a:rPr lang="el-GR" sz="1100" b="0" dirty="0" smtClean="0">
                <a:latin typeface="Century Gothic" panose="020B0502020202020204" pitchFamily="34" charset="0"/>
                <a:cs typeface="+mn-cs"/>
              </a:rPr>
              <a:t> 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Καρέκλες </a:t>
            </a:r>
            <a:r>
              <a:rPr lang="el-GR" sz="1100" b="0" dirty="0" err="1">
                <a:latin typeface="Century Gothic" panose="020B0502020202020204" pitchFamily="34" charset="0"/>
                <a:cs typeface="+mn-cs"/>
              </a:rPr>
              <a:t>Tiffany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 De </a:t>
            </a:r>
            <a:r>
              <a:rPr lang="el-GR" sz="1100" b="0" dirty="0" err="1">
                <a:latin typeface="Century Gothic" panose="020B0502020202020204" pitchFamily="34" charset="0"/>
                <a:cs typeface="+mn-cs"/>
              </a:rPr>
              <a:t>cape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 ή </a:t>
            </a:r>
            <a:r>
              <a:rPr lang="el-GR" sz="1100" b="0" dirty="0" err="1">
                <a:latin typeface="Century Gothic" panose="020B0502020202020204" pitchFamily="34" charset="0"/>
                <a:cs typeface="+mn-cs"/>
              </a:rPr>
              <a:t>Mahogany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 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Πιάτα λευκά πορσελάνη </a:t>
            </a:r>
            <a:r>
              <a:rPr lang="en-US" sz="1100" b="0" dirty="0">
                <a:latin typeface="Century Gothic" panose="020B0502020202020204" pitchFamily="34" charset="0"/>
                <a:cs typeface="+mn-cs"/>
              </a:rPr>
              <a:t>Ionia 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(2 σχέδια) </a:t>
            </a: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Μαχαιροπήρουνα 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Ποτήρια κολονάτα σε δύο σχέδια &amp;</a:t>
            </a:r>
            <a:r>
              <a:rPr lang="en-US" sz="1100" b="0" dirty="0">
                <a:latin typeface="Century Gothic" panose="020B0502020202020204" pitchFamily="34" charset="0"/>
                <a:cs typeface="+mn-cs"/>
              </a:rPr>
              <a:t> 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χρωματιστά σε τρία χρώματα 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(μπλε, πράσινο</a:t>
            </a:r>
            <a:r>
              <a:rPr lang="en-US" sz="1100" b="0" dirty="0">
                <a:latin typeface="Century Gothic" panose="020B0502020202020204" pitchFamily="34" charset="0"/>
                <a:cs typeface="+mn-cs"/>
              </a:rPr>
              <a:t>, 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μοβ)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Λευκές πετσέτες και πετσέτες πολυτελείας μιας χρήσης </a:t>
            </a:r>
          </a:p>
          <a:p>
            <a:pPr marL="0" indent="0">
              <a:buNone/>
            </a:pPr>
            <a:r>
              <a:rPr lang="el-GR" sz="1100" dirty="0">
                <a:latin typeface="Century Gothic" panose="020B0502020202020204" pitchFamily="34" charset="0"/>
                <a:cs typeface="+mn-cs"/>
              </a:rPr>
              <a:t>Κόστος</a:t>
            </a:r>
            <a:r>
              <a:rPr lang="en-US" sz="1100" dirty="0">
                <a:latin typeface="Century Gothic" panose="020B0502020202020204" pitchFamily="34" charset="0"/>
                <a:cs typeface="+mn-cs"/>
              </a:rPr>
              <a:t>:</a:t>
            </a:r>
            <a:r>
              <a:rPr lang="el-GR" sz="1100" dirty="0">
                <a:latin typeface="Century Gothic" panose="020B0502020202020204" pitchFamily="34" charset="0"/>
                <a:cs typeface="+mn-cs"/>
              </a:rPr>
              <a:t> Κατόπιν συνεννόησης  </a:t>
            </a:r>
          </a:p>
          <a:p>
            <a:pPr marL="0" indent="0">
              <a:buNone/>
            </a:pPr>
            <a:endParaRPr lang="el-GR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dirty="0">
                <a:latin typeface="Century Gothic" panose="020B0502020202020204" pitchFamily="34" charset="0"/>
                <a:cs typeface="+mn-cs"/>
              </a:rPr>
              <a:t>Αν θέλετε προσωπικό για την καλύτερη εξυπηρέτηση σας </a:t>
            </a:r>
          </a:p>
          <a:p>
            <a:pPr marL="0" indent="0">
              <a:buNone/>
            </a:pPr>
            <a:r>
              <a:rPr lang="el-GR" sz="1100" b="0" dirty="0" smtClean="0">
                <a:latin typeface="Century Gothic" panose="020B0502020202020204" pitchFamily="34" charset="0"/>
                <a:cs typeface="+mn-cs"/>
              </a:rPr>
              <a:t>Κόστος</a:t>
            </a:r>
            <a:r>
              <a:rPr lang="en-US" sz="1100" b="0" dirty="0" smtClean="0">
                <a:latin typeface="Century Gothic" panose="020B0502020202020204" pitchFamily="34" charset="0"/>
                <a:cs typeface="+mn-cs"/>
              </a:rPr>
              <a:t>:  </a:t>
            </a:r>
            <a:r>
              <a:rPr lang="en-US" sz="1100" b="0" dirty="0">
                <a:latin typeface="Century Gothic" panose="020B0502020202020204" pitchFamily="34" charset="0"/>
                <a:cs typeface="+mn-cs"/>
              </a:rPr>
              <a:t>K</a:t>
            </a:r>
            <a:r>
              <a:rPr lang="el-GR" sz="1100" b="0" dirty="0" err="1">
                <a:latin typeface="Century Gothic" panose="020B0502020202020204" pitchFamily="34" charset="0"/>
                <a:cs typeface="+mn-cs"/>
              </a:rPr>
              <a:t>ατόπιν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 συνεννόησης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Το προσωπικό μας φέρει πιστοποιητικό πρόσφατου ελέγχου 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για </a:t>
            </a:r>
            <a:r>
              <a:rPr lang="el-GR" sz="1100" b="0" dirty="0" smtClean="0">
                <a:latin typeface="Century Gothic" panose="020B0502020202020204" pitchFamily="34" charset="0"/>
                <a:cs typeface="+mn-cs"/>
              </a:rPr>
              <a:t>covid</a:t>
            </a:r>
            <a:r>
              <a:rPr lang="el-GR" sz="1100" b="0" dirty="0">
                <a:latin typeface="Century Gothic" panose="020B0502020202020204" pitchFamily="34" charset="0"/>
                <a:cs typeface="+mn-cs"/>
              </a:rPr>
              <a:t>_</a:t>
            </a:r>
            <a:r>
              <a:rPr lang="el-GR" sz="1100" b="0" dirty="0" smtClean="0">
                <a:latin typeface="Century Gothic" panose="020B0502020202020204" pitchFamily="34" charset="0"/>
                <a:cs typeface="+mn-cs"/>
              </a:rPr>
              <a:t>19</a:t>
            </a:r>
            <a:endParaRPr lang="el-GR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dirty="0">
                <a:latin typeface="Century Gothic" panose="020B0502020202020204" pitchFamily="34" charset="0"/>
                <a:cs typeface="+mn-cs"/>
              </a:rPr>
              <a:t>ΣΗΜΕΙΩΣΗ: </a:t>
            </a: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Τα εδέσματα έρχονται στον χώρο σας με οδηγίες αναθέρμανσης</a:t>
            </a:r>
          </a:p>
          <a:p>
            <a:pPr marL="0" lv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Ελάχιστη παραγγελία για αποστολή εντός Αθηνών € 200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lv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Όλα τα κρέατα καθώς και τα ψάρια ζυγίζονται ωμά</a:t>
            </a:r>
            <a:endParaRPr lang="en-US" sz="1100" b="0" dirty="0">
              <a:latin typeface="Century Gothic" panose="020B0502020202020204" pitchFamily="34" charset="0"/>
              <a:cs typeface="+mn-cs"/>
            </a:endParaRPr>
          </a:p>
          <a:p>
            <a:pPr marL="0" indent="0">
              <a:buNone/>
            </a:pPr>
            <a:r>
              <a:rPr lang="el-GR" sz="1100" b="0" dirty="0">
                <a:latin typeface="Century Gothic" panose="020B0502020202020204" pitchFamily="34" charset="0"/>
                <a:cs typeface="+mn-cs"/>
              </a:rPr>
              <a:t>Στις τιμές δεν συμπεριλαμβάνεται ο ΦΠΑ </a:t>
            </a:r>
          </a:p>
          <a:p>
            <a:pPr marL="0" indent="0">
              <a:buNone/>
            </a:pPr>
            <a:endParaRPr lang="el-GR" sz="1100" b="0" spc="56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20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sz="120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sz="1200" spc="56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sz="1200" spc="56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sz="1200" spc="56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200" spc="56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200" spc="5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4" y="623148"/>
            <a:ext cx="1412776" cy="14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860" y="7956376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605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-234" t="1479" r="2320" b="-1479"/>
          <a:stretch/>
        </p:blipFill>
        <p:spPr>
          <a:xfrm>
            <a:off x="42977" y="7640858"/>
            <a:ext cx="6799816" cy="1419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0"/>
            <a:ext cx="1916832" cy="1791234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2996952" y="523624"/>
            <a:ext cx="3240360" cy="743986"/>
          </a:xfrm>
        </p:spPr>
        <p:txBody>
          <a:bodyPr/>
          <a:lstStyle/>
          <a:p>
            <a:pPr marL="0" indent="0" algn="ctr">
              <a:buNone/>
            </a:pPr>
            <a:r>
              <a:rPr lang="el-GR" sz="1600" spc="56" dirty="0" smtClean="0">
                <a:solidFill>
                  <a:srgbClr val="B08A64"/>
                </a:solidFill>
                <a:latin typeface="Book Antiqua"/>
                <a:cs typeface="Book Antiqua"/>
              </a:rPr>
              <a:t>Φωτογραφίες </a:t>
            </a:r>
            <a:r>
              <a:rPr lang="el-GR" sz="1600" spc="56" dirty="0">
                <a:solidFill>
                  <a:srgbClr val="B08A64"/>
                </a:solidFill>
                <a:latin typeface="Book Antiqua"/>
                <a:cs typeface="Book Antiqua"/>
              </a:rPr>
              <a:t>εξοπλισμού σερβιρίσματος </a:t>
            </a:r>
            <a:r>
              <a:rPr lang="el-GR" sz="1600" spc="56" dirty="0">
                <a:solidFill>
                  <a:schemeClr val="tx2">
                    <a:lumMod val="50000"/>
                  </a:schemeClr>
                </a:solidFill>
                <a:latin typeface="Book Antiqua"/>
                <a:cs typeface="Book Antiqua"/>
              </a:rPr>
              <a:t> </a:t>
            </a:r>
            <a:endParaRPr lang="el-GR" sz="1600" dirty="0">
              <a:solidFill>
                <a:schemeClr val="tx2">
                  <a:lumMod val="50000"/>
                </a:schemeClr>
              </a:solidFill>
              <a:latin typeface="Book Antiqua"/>
              <a:cs typeface="Book Antiqua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952" y="7861051"/>
            <a:ext cx="6826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ΑΘΗΝΑ </a:t>
            </a:r>
            <a:endParaRPr lang="el-GR" sz="1200" b="1" dirty="0" smtClean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Δ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l-GR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l-GR" sz="1200" dirty="0" err="1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Λεωφ</a:t>
            </a:r>
            <a:r>
              <a:rPr lang="el-GR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. Βάρης Κορωπίου &amp; </a:t>
            </a:r>
            <a:r>
              <a:rPr lang="el-GR" sz="1200" dirty="0" err="1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Καστελλίου</a:t>
            </a:r>
            <a:r>
              <a:rPr lang="el-GR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,  Βάρη, 166 </a:t>
            </a:r>
            <a:r>
              <a:rPr lang="el-GR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72</a:t>
            </a:r>
            <a:endParaRPr lang="el-GR" sz="1200" b="1" dirty="0" smtClean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T 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+30 210 99 17 588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-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694 0651050   </a:t>
            </a:r>
            <a:endParaRPr lang="el-GR" sz="1200" dirty="0" smtClean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Ε 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  <a:hlinkClick r:id="rId6"/>
              </a:rPr>
              <a:t>info@goldencatering.gr</a:t>
            </a:r>
            <a:r>
              <a:rPr lang="el-GR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    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W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  <a:hlinkClick r:id="rId7"/>
              </a:rPr>
              <a:t>goldencatering.gr</a:t>
            </a:r>
            <a:endParaRPr lang="en-US" sz="1200" dirty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7" y="5007158"/>
            <a:ext cx="6724630" cy="263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87" y="1882063"/>
            <a:ext cx="6724629" cy="29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37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9" t="-207" r="23754" b="207"/>
          <a:stretch/>
        </p:blipFill>
        <p:spPr>
          <a:xfrm>
            <a:off x="3630177" y="-23149"/>
            <a:ext cx="3236984" cy="91605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-234" t="1479" r="2320" b="-1479"/>
          <a:stretch/>
        </p:blipFill>
        <p:spPr>
          <a:xfrm>
            <a:off x="-9384" y="7741143"/>
            <a:ext cx="6867384" cy="1419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2" y="107504"/>
            <a:ext cx="1916832" cy="17912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6010" y="7851338"/>
            <a:ext cx="6873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ATHENS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endParaRPr lang="en-US" sz="1200" dirty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A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Varis –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Koropiou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Av. &amp;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Kasteliou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str.,</a:t>
            </a:r>
            <a:r>
              <a:rPr lang="el-GR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Vari – Athens 166 72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T 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+30 210 99 17 588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-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694 0651050   </a:t>
            </a:r>
            <a:endParaRPr lang="el-GR" sz="1200" dirty="0" smtClean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l-GR" sz="1200" b="1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Ε 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  <a:hlinkClick r:id="rId7"/>
              </a:rPr>
              <a:t>info@goldencatering.gr</a:t>
            </a:r>
            <a:r>
              <a:rPr lang="el-GR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    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W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 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  <a:hlinkClick r:id="rId8"/>
              </a:rPr>
              <a:t>goldencatering.gr</a:t>
            </a:r>
            <a:endParaRPr lang="en-US" sz="1200" dirty="0">
              <a:solidFill>
                <a:schemeClr val="accent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543948"/>
            <a:ext cx="363956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942</Words>
  <Application>Microsoft Office PowerPoint</Application>
  <PresentationFormat>Προβολή στην οθόνη (4:3)</PresentationFormat>
  <Paragraphs>304</Paragraphs>
  <Slides>9</Slides>
  <Notes>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0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Windows User</dc:creator>
  <cp:lastModifiedBy>Irene</cp:lastModifiedBy>
  <cp:revision>403</cp:revision>
  <cp:lastPrinted>2014-03-06T15:38:04Z</cp:lastPrinted>
  <dcterms:created xsi:type="dcterms:W3CDTF">2014-03-05T18:09:40Z</dcterms:created>
  <dcterms:modified xsi:type="dcterms:W3CDTF">2020-12-04T15:05:39Z</dcterms:modified>
</cp:coreProperties>
</file>